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04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6858000" cy="9906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5">
          <p15:clr>
            <a:srgbClr val="A4A3A4"/>
          </p15:clr>
        </p15:guide>
        <p15:guide id="2" orient="horz" pos="941">
          <p15:clr>
            <a:srgbClr val="A4A3A4"/>
          </p15:clr>
        </p15:guide>
        <p15:guide id="3" orient="horz" pos="5181">
          <p15:clr>
            <a:srgbClr val="A4A3A4"/>
          </p15:clr>
        </p15:guide>
        <p15:guide id="4" pos="728">
          <p15:clr>
            <a:srgbClr val="A4A3A4"/>
          </p15:clr>
        </p15:guide>
        <p15:guide id="5" pos="2154">
          <p15:clr>
            <a:srgbClr val="A4A3A4"/>
          </p15:clr>
        </p15:guide>
        <p15:guide id="6" pos="918">
          <p15:clr>
            <a:srgbClr val="A4A3A4"/>
          </p15:clr>
        </p15:guide>
        <p15:guide id="7" pos="39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E7"/>
    <a:srgbClr val="EAEAEA"/>
    <a:srgbClr val="F9CCB6"/>
    <a:srgbClr val="FEFAF8"/>
    <a:srgbClr val="FDF2EC"/>
    <a:srgbClr val="FFF4EF"/>
    <a:srgbClr val="FFF0E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7F515A-A660-C459-FD79-03DAE551CE69}" v="9" dt="2024-04-12T07:12:46.8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47" autoAdjust="0"/>
  </p:normalViewPr>
  <p:slideViewPr>
    <p:cSldViewPr snapToGrid="0">
      <p:cViewPr>
        <p:scale>
          <a:sx n="125" d="100"/>
          <a:sy n="125" d="100"/>
        </p:scale>
        <p:origin x="797" y="187"/>
      </p:cViewPr>
      <p:guideLst>
        <p:guide orient="horz" pos="1245"/>
        <p:guide orient="horz" pos="941"/>
        <p:guide orient="horz" pos="5181"/>
        <p:guide pos="728"/>
        <p:guide pos="2154"/>
        <p:guide pos="918"/>
        <p:guide pos="39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117" d="100"/>
          <a:sy n="117" d="100"/>
        </p:scale>
        <p:origin x="-2792" y="-112"/>
      </p:cViewPr>
      <p:guideLst>
        <p:guide orient="horz" pos="3108"/>
        <p:guide pos="2122"/>
      </p:guideLst>
    </p:cSldViewPr>
  </p:notesViewPr>
  <p:gridSpacing cx="1828800" cy="18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CDF47A78-587E-B9D2-655E-82B0574141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5" y="5"/>
            <a:ext cx="2919413" cy="493712"/>
          </a:xfrm>
          <a:prstGeom prst="rect">
            <a:avLst/>
          </a:prstGeom>
        </p:spPr>
        <p:txBody>
          <a:bodyPr vert="horz" wrap="square" lIns="91385" tIns="45692" rIns="91385" bIns="4569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F666A7E-590E-4C8F-E54A-04215EBC84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5"/>
            <a:ext cx="2919412" cy="493712"/>
          </a:xfrm>
          <a:prstGeom prst="rect">
            <a:avLst/>
          </a:prstGeom>
        </p:spPr>
        <p:txBody>
          <a:bodyPr vert="horz" wrap="square" lIns="91385" tIns="45692" rIns="91385" bIns="456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F0666C8-B741-44D6-B5E1-CEE3F09782DC}" type="datetime1">
              <a:rPr lang="en-US" altLang="ja-JP"/>
              <a:pPr>
                <a:defRPr/>
              </a:pPr>
              <a:t>4/19/2024</a:t>
            </a:fld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0296239-407F-BFA1-163B-03C4D68063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5" y="9371016"/>
            <a:ext cx="2919413" cy="493711"/>
          </a:xfrm>
          <a:prstGeom prst="rect">
            <a:avLst/>
          </a:prstGeom>
        </p:spPr>
        <p:txBody>
          <a:bodyPr vert="horz" wrap="square" lIns="91385" tIns="45692" rIns="91385" bIns="4569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8896DDCF-269A-F3FD-528F-ECC29DAEAB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6"/>
            <a:ext cx="2919412" cy="493711"/>
          </a:xfrm>
          <a:prstGeom prst="rect">
            <a:avLst/>
          </a:prstGeom>
        </p:spPr>
        <p:txBody>
          <a:bodyPr vert="horz" wrap="square" lIns="91385" tIns="45692" rIns="91385" bIns="4569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60BE8AF-63AC-4C5A-85B1-0EB532CE5B1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B53420F-B1FF-13C4-05CD-C774B792EDC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2" rIns="91385" bIns="4569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BE5B3A7-632F-F4C2-64A0-06474127A1F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4" y="5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2" rIns="91385" bIns="456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5135695-7FF0-FC24-DAE4-B5E55719669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87563" y="739775"/>
            <a:ext cx="2560637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CA49B41E-84FA-89BE-962C-2185154CF4F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9" y="4686302"/>
            <a:ext cx="493871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2" rIns="91385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</a:t>
            </a:r>
            <a:r>
              <a:rPr lang="en-US" altLang="ja-JP" noProof="0"/>
              <a:t> </a:t>
            </a:r>
            <a:r>
              <a:rPr lang="ja-JP" altLang="en-US" noProof="0"/>
              <a:t>テキストの書式設定</a:t>
            </a:r>
            <a:endParaRPr lang="en-US" altLang="ja-JP" noProof="0"/>
          </a:p>
          <a:p>
            <a:pPr lvl="1"/>
            <a:r>
              <a:rPr lang="ja-JP" altLang="en-US" noProof="0"/>
              <a:t>第</a:t>
            </a:r>
            <a:r>
              <a:rPr lang="en-US" altLang="ja-JP" noProof="0"/>
              <a:t> 2 </a:t>
            </a:r>
            <a:r>
              <a:rPr lang="ja-JP" altLang="en-US" noProof="0"/>
              <a:t>レベル</a:t>
            </a:r>
            <a:endParaRPr lang="en-US" altLang="ja-JP" noProof="0"/>
          </a:p>
          <a:p>
            <a:pPr lvl="2"/>
            <a:r>
              <a:rPr lang="ja-JP" altLang="en-US" noProof="0"/>
              <a:t>第</a:t>
            </a:r>
            <a:r>
              <a:rPr lang="en-US" altLang="ja-JP" noProof="0"/>
              <a:t> 3 </a:t>
            </a:r>
            <a:r>
              <a:rPr lang="ja-JP" altLang="en-US" noProof="0"/>
              <a:t>レベル</a:t>
            </a:r>
            <a:endParaRPr lang="en-US" altLang="ja-JP" noProof="0"/>
          </a:p>
          <a:p>
            <a:pPr lvl="3"/>
            <a:r>
              <a:rPr lang="ja-JP" altLang="en-US" noProof="0"/>
              <a:t>第</a:t>
            </a:r>
            <a:r>
              <a:rPr lang="en-US" altLang="ja-JP" noProof="0"/>
              <a:t> 4 </a:t>
            </a:r>
            <a:r>
              <a:rPr lang="ja-JP" altLang="en-US" noProof="0"/>
              <a:t>レベル</a:t>
            </a:r>
            <a:endParaRPr lang="en-US" altLang="ja-JP" noProof="0"/>
          </a:p>
          <a:p>
            <a:pPr lvl="4"/>
            <a:r>
              <a:rPr lang="ja-JP" altLang="en-US" noProof="0"/>
              <a:t>第</a:t>
            </a:r>
            <a:r>
              <a:rPr lang="en-US" altLang="ja-JP" noProof="0"/>
              <a:t> 5 </a:t>
            </a:r>
            <a:r>
              <a:rPr lang="ja-JP" altLang="en-US" noProof="0"/>
              <a:t>レベル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CDBDEF24-EAA3-1CF5-E748-DB08D807C95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372602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2" rIns="91385" bIns="4569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AFD7B213-9606-3BD2-FAB6-DC25C11A0E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4" y="9372602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2" rIns="91385" bIns="4569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77C2A59-8D2D-474A-9BD1-A346938DF0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2778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0" charset="0"/>
        <a:ea typeface="ＭＳ Ｐ明朝" pitchFamily="-60" charset="-128"/>
        <a:cs typeface="ＭＳ Ｐ明朝" pitchFamily="-6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0" charset="0"/>
        <a:ea typeface="ＭＳ Ｐ明朝" pitchFamily="-60" charset="-128"/>
        <a:cs typeface="ＭＳ Ｐ明朝" pitchFamily="-60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0" charset="0"/>
        <a:ea typeface="ＭＳ Ｐ明朝" pitchFamily="-60" charset="-128"/>
        <a:cs typeface="ＭＳ Ｐ明朝" pitchFamily="-60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0" charset="0"/>
        <a:ea typeface="ＭＳ Ｐ明朝" pitchFamily="-60" charset="-128"/>
        <a:cs typeface="ＭＳ Ｐ明朝" pitchFamily="-60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0" charset="0"/>
        <a:ea typeface="ＭＳ Ｐ明朝" pitchFamily="-60" charset="-128"/>
        <a:cs typeface="ＭＳ Ｐ明朝" pitchFamily="-60" charset="-128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 イメージ プレースホルダー 1">
            <a:extLst>
              <a:ext uri="{FF2B5EF4-FFF2-40B4-BE49-F238E27FC236}">
                <a16:creationId xmlns:a16="http://schemas.microsoft.com/office/drawing/2014/main" id="{FDC393FE-4D21-18E3-1F2B-AF2974973E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ノート プレースホルダー 2">
            <a:extLst>
              <a:ext uri="{FF2B5EF4-FFF2-40B4-BE49-F238E27FC236}">
                <a16:creationId xmlns:a16="http://schemas.microsoft.com/office/drawing/2014/main" id="{1052B290-8F52-7336-CA5C-66F1933E1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  <p:sp>
        <p:nvSpPr>
          <p:cNvPr id="6148" name="スライド番号プレースホルダー 3">
            <a:extLst>
              <a:ext uri="{FF2B5EF4-FFF2-40B4-BE49-F238E27FC236}">
                <a16:creationId xmlns:a16="http://schemas.microsoft.com/office/drawing/2014/main" id="{EF407F12-76DF-5BDB-3FCC-1B08AD331C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497" indent="-285576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304" indent="-228461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225" indent="-228461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6146" indent="-228461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3066" indent="-22846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9988" indent="-22846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6909" indent="-22846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3830" indent="-22846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D1E3A44-8A14-491B-AA7B-D76F1C993FF9}" type="slidenum">
              <a:rPr lang="en-US" altLang="ja-JP" smtClean="0"/>
              <a:pPr/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14264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C709A9-BC63-D482-0A5A-A04A8B600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72DA2C8-D858-14AA-6D18-13F2B1578A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354690-C571-A30B-1C6F-1C996D1ED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64F3-5B73-44F4-B4C1-BC039DC6253D}" type="datetimeFigureOut">
              <a:rPr kumimoji="1" lang="ja-JP" altLang="en-US" smtClean="0"/>
              <a:t>2024/4/19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E8A7D9-6867-F9C7-AB30-AA896412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8519CC-66B2-DF07-934F-6B7E5F2C8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6806-2791-400B-B75F-910AA8345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776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5960A2-138B-5DCC-0EA6-AB3071DB6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636EE8D-BC7E-F6E4-37E6-211F21298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350EA3-7202-A88C-440F-0995DFDB8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64F3-5B73-44F4-B4C1-BC039DC6253D}" type="datetimeFigureOut">
              <a:rPr kumimoji="1" lang="ja-JP" altLang="en-US" smtClean="0"/>
              <a:t>2024/4/19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F195C6-D2B1-2C19-BA95-A99666D67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4972DF-0E3B-4A8E-F4BD-7A5C3D518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6806-2791-400B-B75F-910AA8345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140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B8612CF-E9E2-1234-44ED-3957E7E167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739FD81-6782-6506-BEB6-B7E84C8BD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875D91-7241-C8AD-5210-2796613AC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64F3-5B73-44F4-B4C1-BC039DC6253D}" type="datetimeFigureOut">
              <a:rPr kumimoji="1" lang="ja-JP" altLang="en-US" smtClean="0"/>
              <a:t>2024/4/19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C2A125-7880-072E-07B2-961188BCD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CDE696-2318-7A48-FE4D-B8BE9B884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6806-2791-400B-B75F-910AA8345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945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7" descr="logo.jpg">
            <a:extLst>
              <a:ext uri="{FF2B5EF4-FFF2-40B4-BE49-F238E27FC236}">
                <a16:creationId xmlns:a16="http://schemas.microsoft.com/office/drawing/2014/main" id="{73B586F8-632A-376B-A20D-02482E8A57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9509125"/>
            <a:ext cx="3841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7" descr="tabunka1_head.jpg">
            <a:extLst>
              <a:ext uri="{FF2B5EF4-FFF2-40B4-BE49-F238E27FC236}">
                <a16:creationId xmlns:a16="http://schemas.microsoft.com/office/drawing/2014/main" id="{34834149-65EE-BA2C-E3DA-A297CD8723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8" descr="tabunka1_omote.jpg">
            <a:extLst>
              <a:ext uri="{FF2B5EF4-FFF2-40B4-BE49-F238E27FC236}">
                <a16:creationId xmlns:a16="http://schemas.microsoft.com/office/drawing/2014/main" id="{79957033-10F0-3BE7-D0C2-2748D9EB7F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0838"/>
            <a:ext cx="1165225" cy="841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14350" y="271463"/>
            <a:ext cx="5829300" cy="11715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/>
            </a:lvl1pPr>
          </a:lstStyle>
          <a:p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04930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A96323-8A4A-3C95-264F-84187CA1E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99698D-2D81-18F2-F117-3B1472D0F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80F2F8-0BC8-0AF3-7B15-4F9A0C1C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64F3-5B73-44F4-B4C1-BC039DC6253D}" type="datetimeFigureOut">
              <a:rPr kumimoji="1" lang="ja-JP" altLang="en-US" smtClean="0"/>
              <a:t>2024/4/19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D7C9E4-BF76-0A03-9763-A9BA9883D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20BF75-1AE9-DCCD-A11B-4E229C24F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6806-2791-400B-B75F-910AA8345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08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9DED0E-D747-4FE3-0472-E64F6A0C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0A6FAA2-51C2-316B-0BF9-DDA9D2775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AA68ED-4DF8-4B51-C9FF-18DA37D5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64F3-5B73-44F4-B4C1-BC039DC6253D}" type="datetimeFigureOut">
              <a:rPr kumimoji="1" lang="ja-JP" altLang="en-US" smtClean="0"/>
              <a:t>2024/4/19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50BB1E-06A1-1FE1-9713-ABBDF2DAB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99CDDD3-A68A-657C-178F-33084D05D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6806-2791-400B-B75F-910AA8345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3327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8650E4-0CE2-7EEF-F1EB-526839612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37E7E7-559E-E1C3-2DBC-916C55F481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4BB5F26-9697-81F7-C93F-198E389C2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4E17D44-C840-A2C6-430C-FBCD40CAB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64F3-5B73-44F4-B4C1-BC039DC6253D}" type="datetimeFigureOut">
              <a:rPr kumimoji="1" lang="ja-JP" altLang="en-US" smtClean="0"/>
              <a:t>2024/4/19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053C446-4FA7-77DD-EA8D-736B98A50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140170F-2300-ECC4-0203-1A24D440B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6806-2791-400B-B75F-910AA8345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6802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8FE036-84BD-2035-5761-8A804E567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38168D7-05D1-37A7-9696-2664A5714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49B7F2E-1DD3-CBA2-62A1-A683FEAAC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354EA1B-8BAD-4C88-E123-63DF7BF46E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B1DF9D2-B200-3355-E8FC-31E29EF00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92CE67E-4085-EDB4-2080-1C7A5EAB5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64F3-5B73-44F4-B4C1-BC039DC6253D}" type="datetimeFigureOut">
              <a:rPr kumimoji="1" lang="ja-JP" altLang="en-US" smtClean="0"/>
              <a:t>2024/4/19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6150DE5-849C-1C77-A4EA-3BCA21B23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7940CCC-BC33-D2B9-8D4C-C154F7AC4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6806-2791-400B-B75F-910AA8345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69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7029B2-D0E2-493B-0AB3-3E837515C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C04579D-F8D8-8E8E-2550-29EFD16E9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64F3-5B73-44F4-B4C1-BC039DC6253D}" type="datetimeFigureOut">
              <a:rPr kumimoji="1" lang="ja-JP" altLang="en-US" smtClean="0"/>
              <a:t>2024/4/19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8FCC725-145B-523B-F364-12B3A8FC1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2AEAF96-0F53-742D-9EC0-4CD39ABF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6806-2791-400B-B75F-910AA8345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7038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9E35C3C-514A-4E1F-B25F-72589B1C2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64F3-5B73-44F4-B4C1-BC039DC6253D}" type="datetimeFigureOut">
              <a:rPr kumimoji="1" lang="ja-JP" altLang="en-US" smtClean="0"/>
              <a:t>2024/4/19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C4978C5-38A0-016E-9796-430BEE65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FFDCB43-8426-BAB0-FEAB-B31D5CE9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6806-2791-400B-B75F-910AA8345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388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0FB3CB-351E-707C-E095-A3F93115D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04F6E1-9E68-0ABE-83E6-FF46D7BB6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7FD34A6-6C41-DF15-AA13-F542F1E44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3534A16-0997-1030-521D-892E891CC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64F3-5B73-44F4-B4C1-BC039DC6253D}" type="datetimeFigureOut">
              <a:rPr kumimoji="1" lang="ja-JP" altLang="en-US" smtClean="0"/>
              <a:t>2024/4/19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36BB929-362E-32EF-6FB7-B9883B210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471072A-85EE-32A2-6637-99A704464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6806-2791-400B-B75F-910AA8345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63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53BD7B-3CAF-A799-CF59-426A532C9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9963DC7-F660-3353-262E-5E15F75DE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730DF2B-2A84-AB6D-9E90-37EA958C1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B1EBE2-36C2-5993-D7FB-7C9F770F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64F3-5B73-44F4-B4C1-BC039DC6253D}" type="datetimeFigureOut">
              <a:rPr kumimoji="1" lang="ja-JP" altLang="en-US" smtClean="0"/>
              <a:t>2024/4/19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1CD6BA9-382B-6D98-FD70-323145B5C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C54EB5A-BB93-0E88-1329-F19CACE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6806-2791-400B-B75F-910AA8345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793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08C8F65-453F-FF44-0667-DA7BC3381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48BA772-1097-1887-C816-A44113829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7565C7-AA82-6BC9-9254-2C15C77E9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264F3-5B73-44F4-B4C1-BC039DC6253D}" type="datetimeFigureOut">
              <a:rPr kumimoji="1" lang="ja-JP" altLang="en-US" smtClean="0"/>
              <a:t>2024/4/19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28400B-3212-7F4C-F3F5-713604A22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38FC1C-A0B9-C403-8B6A-7C6559BE8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D6806-2791-400B-B75F-910AA8345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4" descr="tabunka1_head_ura.jpg">
            <a:extLst>
              <a:ext uri="{FF2B5EF4-FFF2-40B4-BE49-F238E27FC236}">
                <a16:creationId xmlns:a16="http://schemas.microsoft.com/office/drawing/2014/main" id="{C92B7EAA-8798-3EB0-8609-9432E903BB8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0"/>
            <a:ext cx="54498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5" descr="tabunka1_ura.jpg">
            <a:extLst>
              <a:ext uri="{FF2B5EF4-FFF2-40B4-BE49-F238E27FC236}">
                <a16:creationId xmlns:a16="http://schemas.microsoft.com/office/drawing/2014/main" id="{4022EAAE-7A41-BEC2-F84A-4D27C8C6F64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55700" cy="848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1">
            <a:extLst>
              <a:ext uri="{FF2B5EF4-FFF2-40B4-BE49-F238E27FC236}">
                <a16:creationId xmlns:a16="http://schemas.microsoft.com/office/drawing/2014/main" id="{EA50A487-0631-2316-D0D0-649F9002096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88363"/>
            <a:ext cx="663257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45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mailto:koushin@clair.or.j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1D968519-602D-E0EF-6DD2-EAC095731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76200"/>
            <a:ext cx="4176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ja-JP" sz="1100" dirty="0">
                <a:solidFill>
                  <a:schemeClr val="bg1"/>
                </a:solidFill>
              </a:rPr>
              <a:t>▶</a:t>
            </a:r>
            <a:r>
              <a:rPr lang="en-US" altLang="ja-JP" sz="1100" b="1" dirty="0">
                <a:solidFill>
                  <a:schemeClr val="bg1"/>
                </a:solidFill>
                <a:latin typeface="+mn-ea"/>
                <a:ea typeface="+mn-ea"/>
              </a:rPr>
              <a:t>2024</a:t>
            </a:r>
            <a:r>
              <a:rPr lang="ja-JP" altLang="en-US" sz="1100" b="1" dirty="0">
                <a:solidFill>
                  <a:schemeClr val="bg1"/>
                </a:solidFill>
                <a:latin typeface="+mn-ea"/>
                <a:ea typeface="+mn-ea"/>
              </a:rPr>
              <a:t>年度開催のお知らせ</a:t>
            </a: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56985BA9-35A1-C457-EC42-58AD74D169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60475" y="271463"/>
            <a:ext cx="4957763" cy="1171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ja-JP" altLang="en-US" sz="2400" b="1" dirty="0">
                <a:solidFill>
                  <a:schemeClr val="bg1"/>
                </a:solidFill>
                <a:latin typeface="+mn-ea"/>
                <a:ea typeface="+mn-ea"/>
              </a:rPr>
              <a:t>第</a:t>
            </a:r>
            <a:r>
              <a:rPr lang="en-US" altLang="ja-JP" sz="2400" b="1" dirty="0">
                <a:solidFill>
                  <a:schemeClr val="bg1"/>
                </a:solidFill>
                <a:latin typeface="+mn-ea"/>
                <a:ea typeface="+mn-ea"/>
              </a:rPr>
              <a:t>25</a:t>
            </a:r>
            <a:r>
              <a:rPr lang="ja-JP" altLang="en-US" sz="2400" b="1" dirty="0">
                <a:solidFill>
                  <a:schemeClr val="bg1"/>
                </a:solidFill>
                <a:latin typeface="+mn-ea"/>
                <a:ea typeface="+mn-ea"/>
              </a:rPr>
              <a:t>回 </a:t>
            </a:r>
            <a:br>
              <a:rPr lang="en-US" altLang="ja-JP" sz="2400" b="1" dirty="0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ja-JP" altLang="en-US" sz="2400" b="1" dirty="0">
                <a:solidFill>
                  <a:schemeClr val="bg1"/>
                </a:solidFill>
                <a:latin typeface="+mn-ea"/>
                <a:ea typeface="+mn-ea"/>
              </a:rPr>
              <a:t>「日中韓</a:t>
            </a:r>
            <a:r>
              <a:rPr lang="en-US" altLang="ja-JP" sz="2400" b="1" dirty="0">
                <a:solidFill>
                  <a:schemeClr val="bg1"/>
                </a:solidFill>
                <a:latin typeface="+mn-ea"/>
                <a:ea typeface="+mn-ea"/>
              </a:rPr>
              <a:t>3</a:t>
            </a:r>
            <a:r>
              <a:rPr lang="ja-JP" altLang="en-US" sz="2400" b="1" dirty="0">
                <a:solidFill>
                  <a:schemeClr val="bg1"/>
                </a:solidFill>
                <a:latin typeface="+mn-ea"/>
                <a:ea typeface="+mn-ea"/>
              </a:rPr>
              <a:t>か国地方政府交流会議」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7D49206C-BEB0-BDC1-2E31-D7329269A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964" y="1519614"/>
            <a:ext cx="5641487" cy="9694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101600" indent="-101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600" b="1" dirty="0">
                <a:solidFill>
                  <a:srgbClr val="05227D"/>
                </a:solidFill>
                <a:latin typeface="+mn-lt"/>
                <a:ea typeface="ヒラギノ角ゴ Pro W3" pitchFamily="-60" charset="-128"/>
              </a:rPr>
              <a:t>2024</a:t>
            </a:r>
            <a:r>
              <a:rPr lang="ja-JP" altLang="en-US" sz="1600" b="1" dirty="0">
                <a:solidFill>
                  <a:srgbClr val="05227D"/>
                </a:solidFill>
                <a:latin typeface="+mn-lt"/>
                <a:ea typeface="ヒラギノ角ゴ Pro W3" pitchFamily="-60" charset="-128"/>
              </a:rPr>
              <a:t>年度は、</a:t>
            </a:r>
            <a:r>
              <a:rPr lang="ja-JP" altLang="en-US" sz="1600" b="1" dirty="0">
                <a:solidFill>
                  <a:srgbClr val="002060"/>
                </a:solidFill>
                <a:latin typeface="+mn-lt"/>
                <a:ea typeface="ヒラギノ角ゴ Pro W3" pitchFamily="-60" charset="-128"/>
              </a:rPr>
              <a:t>韓国光州広域市</a:t>
            </a:r>
            <a:r>
              <a:rPr lang="ja-JP" altLang="en-US" sz="1600" b="1" dirty="0">
                <a:solidFill>
                  <a:srgbClr val="05227D"/>
                </a:solidFill>
                <a:latin typeface="+mn-lt"/>
                <a:ea typeface="ヒラギノ角ゴ Pro W3" pitchFamily="-60" charset="-128"/>
              </a:rPr>
              <a:t>での開催を予定しています。</a:t>
            </a:r>
            <a:endParaRPr lang="en-US" altLang="ja-JP" sz="1600" b="1" dirty="0">
              <a:solidFill>
                <a:srgbClr val="05227D"/>
              </a:solidFill>
              <a:latin typeface="+mn-lt"/>
              <a:ea typeface="ヒラギノ角ゴ Pro W3" pitchFamily="-60" charset="-128"/>
            </a:endParaRPr>
          </a:p>
          <a:p>
            <a:pPr eaLnBrk="1" hangingPunct="1">
              <a:lnSpc>
                <a:spcPts val="600"/>
              </a:lnSpc>
              <a:defRPr/>
            </a:pPr>
            <a:endParaRPr lang="ja-JP" altLang="en-US" sz="1000" dirty="0">
              <a:latin typeface="+mn-lt"/>
              <a:ea typeface="ヒラギノ角ゴ Pro W3" pitchFamily="-60" charset="-128"/>
            </a:endParaRPr>
          </a:p>
          <a:p>
            <a:pPr marL="0" indent="0" eaLnBrk="1" hangingPunct="1">
              <a:defRPr/>
            </a:pPr>
            <a:r>
              <a:rPr lang="ja-JP" altLang="en-US" sz="1300" b="1" dirty="0">
                <a:latin typeface="+mn-lt"/>
              </a:rPr>
              <a:t>３か国（日本、中国、韓国）地方政府間の国際交流・協力をより一層促進することを目的に、首長レベルの意見交換・交流ができる会議を開催しています。</a:t>
            </a:r>
          </a:p>
          <a:p>
            <a:pPr marL="0" indent="0" eaLnBrk="1" hangingPunct="1">
              <a:defRPr/>
            </a:pPr>
            <a:endParaRPr lang="en-US" altLang="ja-JP" sz="1000" dirty="0">
              <a:latin typeface="ヒラギノ角ゴ Pro W3" pitchFamily="-60" charset="-128"/>
              <a:ea typeface="ヒラギノ角ゴ Pro W3" pitchFamily="-60" charset="-128"/>
            </a:endParaRPr>
          </a:p>
        </p:txBody>
      </p:sp>
      <p:pic>
        <p:nvPicPr>
          <p:cNvPr id="5128" name="図 14" descr="CLAIR改訂ロゴ_Aパターン.jpg">
            <a:extLst>
              <a:ext uri="{FF2B5EF4-FFF2-40B4-BE49-F238E27FC236}">
                <a16:creationId xmlns:a16="http://schemas.microsoft.com/office/drawing/2014/main" id="{FB1BE838-BF2A-4E32-DD9A-181A3F60D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62" y="9496873"/>
            <a:ext cx="1473313" cy="33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Rectangle 8">
            <a:extLst>
              <a:ext uri="{FF2B5EF4-FFF2-40B4-BE49-F238E27FC236}">
                <a16:creationId xmlns:a16="http://schemas.microsoft.com/office/drawing/2014/main" id="{3D23D8DD-BE1D-897D-97FD-953D23A3A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996" y="4024393"/>
            <a:ext cx="5351225" cy="544499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B1B549-DA8F-1B07-E167-A91F16C98237}"/>
              </a:ext>
            </a:extLst>
          </p:cNvPr>
          <p:cNvSpPr txBox="1"/>
          <p:nvPr/>
        </p:nvSpPr>
        <p:spPr>
          <a:xfrm>
            <a:off x="1449171" y="3879023"/>
            <a:ext cx="115802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会議概要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6AF02D62-D045-2FCD-30B6-F5F234C6E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408" y="4231901"/>
            <a:ext cx="5353051" cy="534505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00" b="1" dirty="0">
                <a:solidFill>
                  <a:srgbClr val="05227D"/>
                </a:solidFill>
                <a:latin typeface="+mn-ea"/>
                <a:ea typeface="+mn-ea"/>
              </a:rPr>
              <a:t>◎</a:t>
            </a:r>
            <a:r>
              <a:rPr lang="ja-JP" altLang="en-US" sz="1400" b="1" dirty="0">
                <a:solidFill>
                  <a:srgbClr val="05227D"/>
                </a:solidFill>
                <a:latin typeface="+mn-ea"/>
                <a:ea typeface="+mn-ea"/>
              </a:rPr>
              <a:t>開催地　</a:t>
            </a:r>
            <a:r>
              <a:rPr lang="ja-JP" altLang="en-US" sz="1100" b="1" dirty="0">
                <a:solidFill>
                  <a:srgbClr val="05227D"/>
                </a:solidFill>
                <a:latin typeface="+mn-ea"/>
                <a:ea typeface="+mn-ea"/>
              </a:rPr>
              <a:t>　</a:t>
            </a:r>
            <a:endParaRPr lang="ja-JP" altLang="en-US" sz="800" dirty="0">
              <a:solidFill>
                <a:srgbClr val="05227D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ja-JP" sz="300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ja-JP" altLang="en-US" sz="1300" b="1" dirty="0">
                <a:latin typeface="+mn-ea"/>
                <a:ea typeface="+mn-ea"/>
              </a:rPr>
              <a:t>　 韓国・光州広域市</a:t>
            </a:r>
            <a:endParaRPr lang="en-US" altLang="ja-JP" sz="1300" b="1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ja-JP" altLang="en-US" sz="1300" b="1" dirty="0">
                <a:latin typeface="+mn-ea"/>
                <a:ea typeface="+mn-ea"/>
              </a:rPr>
              <a:t>　 （会場：金大中コンベンションセンター）</a:t>
            </a:r>
            <a:endParaRPr lang="en-US" altLang="ja-JP" sz="1300" b="1" dirty="0">
              <a:latin typeface="+mn-ea"/>
              <a:ea typeface="+mn-ea"/>
            </a:endParaRPr>
          </a:p>
          <a:p>
            <a:pPr eaLnBrk="1" hangingPunct="1">
              <a:lnSpc>
                <a:spcPts val="700"/>
              </a:lnSpc>
              <a:defRPr/>
            </a:pPr>
            <a:endParaRPr lang="en-US" altLang="ja-JP" sz="1000" b="1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en-US" altLang="ja-JP" sz="1400" b="1" dirty="0">
                <a:solidFill>
                  <a:srgbClr val="05227D"/>
                </a:solidFill>
                <a:latin typeface="+mn-lt"/>
                <a:ea typeface="ヒラギノ角ゴ Pro W3" pitchFamily="-60" charset="-128"/>
              </a:rPr>
              <a:t>◎</a:t>
            </a:r>
            <a:r>
              <a:rPr lang="ja-JP" altLang="en-US" sz="1400" b="1" dirty="0">
                <a:solidFill>
                  <a:srgbClr val="05227D"/>
                </a:solidFill>
                <a:latin typeface="+mn-lt"/>
                <a:ea typeface="ヒラギノ角ゴ Pro W3" pitchFamily="-60" charset="-128"/>
              </a:rPr>
              <a:t>日　程</a:t>
            </a:r>
            <a:endParaRPr lang="ja-JP" altLang="en-US" sz="800" dirty="0">
              <a:solidFill>
                <a:srgbClr val="05227D"/>
              </a:solidFill>
              <a:latin typeface="+mn-lt"/>
              <a:ea typeface="ヒラギノ角ゴ Pro W3" pitchFamily="-60" charset="-128"/>
            </a:endParaRPr>
          </a:p>
          <a:p>
            <a:pPr eaLnBrk="1" hangingPunct="1">
              <a:defRPr/>
            </a:pPr>
            <a:endParaRPr lang="ja-JP" altLang="en-US" sz="300" dirty="0">
              <a:latin typeface="+mn-lt"/>
              <a:ea typeface="ヒラギノ角ゴ Pro W3" pitchFamily="-60" charset="-128"/>
            </a:endParaRPr>
          </a:p>
          <a:p>
            <a:pPr eaLnBrk="1" hangingPunct="1">
              <a:defRPr/>
            </a:pPr>
            <a:r>
              <a:rPr lang="ja-JP" altLang="en-US" sz="1300" b="1" dirty="0">
                <a:latin typeface="+mn-lt"/>
                <a:ea typeface="ヒラギノ角ゴ Pro W3" pitchFamily="-60" charset="-128"/>
              </a:rPr>
              <a:t>　 </a:t>
            </a:r>
            <a:r>
              <a:rPr lang="en-US" altLang="ja-JP" sz="1300" b="1" dirty="0">
                <a:latin typeface="+mn-lt"/>
                <a:ea typeface="ヒラギノ角ゴ Pro W3" pitchFamily="-60" charset="-128"/>
              </a:rPr>
              <a:t>2024</a:t>
            </a:r>
            <a:r>
              <a:rPr lang="ja-JP" altLang="en-US" sz="1300" b="1" dirty="0">
                <a:latin typeface="+mn-lt"/>
                <a:ea typeface="ヒラギノ角ゴ Pro W3" pitchFamily="-60" charset="-128"/>
              </a:rPr>
              <a:t>年</a:t>
            </a:r>
            <a:r>
              <a:rPr lang="en-US" altLang="ja-JP" sz="1300" b="1" dirty="0">
                <a:latin typeface="+mn-lt"/>
                <a:ea typeface="ヒラギノ角ゴ Pro W3" pitchFamily="-60" charset="-128"/>
              </a:rPr>
              <a:t>10</a:t>
            </a:r>
            <a:r>
              <a:rPr lang="ja-JP" altLang="en-US" sz="1300" b="1" dirty="0">
                <a:latin typeface="+mn-lt"/>
                <a:ea typeface="ヒラギノ角ゴ Pro W3" pitchFamily="-60" charset="-128"/>
              </a:rPr>
              <a:t>月</a:t>
            </a:r>
            <a:r>
              <a:rPr lang="en-US" altLang="ja-JP" sz="1300" b="1" dirty="0">
                <a:latin typeface="+mn-lt"/>
                <a:ea typeface="ヒラギノ角ゴ Pro W3" pitchFamily="-60" charset="-128"/>
              </a:rPr>
              <a:t>21</a:t>
            </a:r>
            <a:r>
              <a:rPr lang="ja-JP" altLang="en-US" sz="1300" b="1" dirty="0">
                <a:latin typeface="+mn-lt"/>
                <a:ea typeface="ヒラギノ角ゴ Pro W3" pitchFamily="-60" charset="-128"/>
              </a:rPr>
              <a:t>日（月</a:t>
            </a:r>
            <a:r>
              <a:rPr lang="en-US" altLang="ja-JP" sz="1300" b="1" dirty="0">
                <a:latin typeface="+mn-lt"/>
                <a:ea typeface="ヒラギノ角ゴ Pro W3" pitchFamily="-60" charset="-128"/>
              </a:rPr>
              <a:t>)</a:t>
            </a:r>
            <a:r>
              <a:rPr lang="ja-JP" altLang="en-US" sz="1300" b="1" dirty="0">
                <a:latin typeface="+mn-lt"/>
                <a:ea typeface="ヒラギノ角ゴ Pro W3" pitchFamily="-60" charset="-128"/>
              </a:rPr>
              <a:t>～</a:t>
            </a:r>
            <a:r>
              <a:rPr lang="en-US" altLang="ja-JP" sz="1300" b="1" dirty="0">
                <a:latin typeface="+mn-lt"/>
                <a:ea typeface="ヒラギノ角ゴ Pro W3" pitchFamily="-60" charset="-128"/>
              </a:rPr>
              <a:t>25</a:t>
            </a:r>
            <a:r>
              <a:rPr lang="ja-JP" altLang="en-US" sz="1300" b="1" dirty="0">
                <a:latin typeface="+mn-lt"/>
                <a:ea typeface="ヒラギノ角ゴ Pro W3" pitchFamily="-60" charset="-128"/>
              </a:rPr>
              <a:t>日（金</a:t>
            </a:r>
            <a:r>
              <a:rPr lang="ja-JP" altLang="en-US" sz="1300" b="1" dirty="0">
                <a:latin typeface="ＭＳ ゴシック" panose="020B0609070205080204" pitchFamily="49" charset="-128"/>
                <a:ea typeface="ヒラギノ角ゴ Pro W3" pitchFamily="-60" charset="-128"/>
              </a:rPr>
              <a:t>）</a:t>
            </a:r>
            <a:endParaRPr lang="en-US" altLang="ja-JP" sz="1300" b="1" dirty="0">
              <a:latin typeface="ＭＳ ゴシック" panose="020B0609070205080204" pitchFamily="49" charset="-128"/>
              <a:ea typeface="ヒラギノ角ゴ Pro W3" pitchFamily="-60" charset="-128"/>
            </a:endParaRPr>
          </a:p>
          <a:p>
            <a:pPr eaLnBrk="1" hangingPunct="1">
              <a:lnSpc>
                <a:spcPts val="700"/>
              </a:lnSpc>
              <a:defRPr/>
            </a:pPr>
            <a:endParaRPr lang="en-US" altLang="ja-JP" sz="1300" b="1" dirty="0">
              <a:latin typeface="ＭＳ ゴシック" panose="020B0609070205080204" pitchFamily="49" charset="-128"/>
              <a:ea typeface="ヒラギノ角ゴ Pro W3" pitchFamily="-60" charset="-128"/>
            </a:endParaRPr>
          </a:p>
          <a:p>
            <a:pPr eaLnBrk="1" hangingPunct="1">
              <a:defRPr/>
            </a:pPr>
            <a:r>
              <a:rPr lang="en-US" altLang="ja-JP" sz="1400" b="1" dirty="0">
                <a:solidFill>
                  <a:srgbClr val="05227D"/>
                </a:solidFill>
                <a:latin typeface="+mn-lt"/>
                <a:ea typeface="ヒラギノ角ゴ Pro W3" pitchFamily="-60" charset="-128"/>
              </a:rPr>
              <a:t>◎</a:t>
            </a:r>
            <a:r>
              <a:rPr lang="ja-JP" altLang="en-US" sz="1400" b="1" dirty="0">
                <a:solidFill>
                  <a:srgbClr val="05227D"/>
                </a:solidFill>
                <a:latin typeface="+mn-lt"/>
                <a:ea typeface="ヒラギノ角ゴ Pro W3" pitchFamily="-60" charset="-128"/>
              </a:rPr>
              <a:t>テーマ</a:t>
            </a:r>
            <a:endParaRPr lang="ja-JP" altLang="en-US" sz="800" dirty="0">
              <a:solidFill>
                <a:srgbClr val="05227D"/>
              </a:solidFill>
              <a:latin typeface="+mn-lt"/>
              <a:ea typeface="ヒラギノ角ゴ Pro W3" pitchFamily="-60" charset="-128"/>
            </a:endParaRPr>
          </a:p>
          <a:p>
            <a:pPr fontAlgn="base"/>
            <a:r>
              <a:rPr lang="ja-JP" altLang="en-US" sz="900" dirty="0">
                <a:latin typeface="+mn-lt"/>
                <a:ea typeface="ヒラギノ角ゴ Pro W3" pitchFamily="-60" charset="-128"/>
              </a:rPr>
              <a:t>　   </a:t>
            </a:r>
            <a:r>
              <a:rPr lang="ja-JP" altLang="en-US" sz="1300" b="1" dirty="0">
                <a:latin typeface="+mn-lt"/>
                <a:ea typeface="ヒラギノ角ゴ Pro W3" pitchFamily="-60" charset="-128"/>
              </a:rPr>
              <a:t>ﾒｲﾝﾃｰﾏ</a:t>
            </a:r>
            <a:r>
              <a:rPr lang="ja-JP" altLang="en-US" sz="1300" b="1" dirty="0">
                <a:latin typeface="+mn-lt"/>
                <a:ea typeface="ヒラギノ角ゴ Pro W3"/>
              </a:rPr>
              <a:t>：複合的課題の解決に向けた日中韓地方政府信頼強化</a:t>
            </a:r>
          </a:p>
          <a:p>
            <a:pPr fontAlgn="base"/>
            <a:r>
              <a:rPr lang="ja-JP" altLang="en-US" sz="1300" b="1" dirty="0">
                <a:latin typeface="+mn-lt"/>
                <a:ea typeface="ヒラギノ角ゴ Pro W3"/>
              </a:rPr>
              <a:t>　 ｻﾌﾞﾃｰﾏ：①日中韓都市及び市民交流の活性化</a:t>
            </a:r>
          </a:p>
          <a:p>
            <a:pPr fontAlgn="base"/>
            <a:r>
              <a:rPr lang="ja-JP" altLang="en-US" sz="1300" b="1" dirty="0">
                <a:latin typeface="+mn-lt"/>
                <a:ea typeface="ヒラギノ角ゴ Pro W3"/>
              </a:rPr>
              <a:t>　　　　　 ②持続可能な環境にやさしい都市づくり</a:t>
            </a:r>
          </a:p>
          <a:p>
            <a:pPr fontAlgn="base"/>
            <a:r>
              <a:rPr lang="ja-JP" altLang="en-US" sz="1300" b="1" dirty="0">
                <a:latin typeface="+mn-lt"/>
                <a:ea typeface="ヒラギノ角ゴ Pro W3"/>
              </a:rPr>
              <a:t>　　　　　 ③スマートシティなど地域経済活性化</a:t>
            </a:r>
            <a:endParaRPr lang="en-US" altLang="ja-JP" sz="1300" b="1" dirty="0">
              <a:latin typeface="+mn-lt"/>
              <a:ea typeface="ヒラギノ角ゴ Pro W3"/>
            </a:endParaRPr>
          </a:p>
          <a:p>
            <a:pPr fontAlgn="base">
              <a:lnSpc>
                <a:spcPts val="700"/>
              </a:lnSpc>
            </a:pPr>
            <a:endParaRPr lang="en-US" altLang="ja-JP" sz="1300" b="1" dirty="0">
              <a:latin typeface="+mn-lt"/>
              <a:ea typeface="ヒラギノ角ゴ Pro W3"/>
            </a:endParaRPr>
          </a:p>
          <a:p>
            <a:pPr eaLnBrk="1" hangingPunct="1">
              <a:defRPr/>
            </a:pPr>
            <a:r>
              <a:rPr lang="en-US" altLang="ja-JP" sz="1400" b="1" dirty="0">
                <a:solidFill>
                  <a:srgbClr val="05227D"/>
                </a:solidFill>
                <a:latin typeface="+mn-lt"/>
                <a:ea typeface="ヒラギノ角ゴ Pro W3" pitchFamily="-60" charset="-128"/>
              </a:rPr>
              <a:t>◎</a:t>
            </a:r>
            <a:r>
              <a:rPr lang="ja-JP" altLang="en-US" sz="1400" b="1" dirty="0">
                <a:solidFill>
                  <a:srgbClr val="05227D"/>
                </a:solidFill>
                <a:latin typeface="+mn-lt"/>
                <a:ea typeface="ヒラギノ角ゴ Pro W3" pitchFamily="-60" charset="-128"/>
              </a:rPr>
              <a:t>プログラム</a:t>
            </a:r>
            <a:r>
              <a:rPr lang="en-US" altLang="ja-JP" sz="1400" b="1" dirty="0">
                <a:solidFill>
                  <a:srgbClr val="05227D"/>
                </a:solidFill>
                <a:latin typeface="+mn-lt"/>
                <a:ea typeface="ヒラギノ角ゴ Pro W3" pitchFamily="-60" charset="-128"/>
              </a:rPr>
              <a:t>【</a:t>
            </a:r>
            <a:r>
              <a:rPr lang="ja-JP" altLang="en-US" sz="1400" b="1" dirty="0">
                <a:solidFill>
                  <a:srgbClr val="05227D"/>
                </a:solidFill>
                <a:latin typeface="+mn-lt"/>
                <a:ea typeface="ヒラギノ角ゴ Pro W3" pitchFamily="-60" charset="-128"/>
              </a:rPr>
              <a:t>案</a:t>
            </a:r>
            <a:r>
              <a:rPr lang="en-US" altLang="ja-JP" sz="1400" b="1" dirty="0">
                <a:solidFill>
                  <a:srgbClr val="05227D"/>
                </a:solidFill>
                <a:latin typeface="+mn-lt"/>
                <a:ea typeface="ヒラギノ角ゴ Pro W3" pitchFamily="-60" charset="-128"/>
              </a:rPr>
              <a:t>】</a:t>
            </a:r>
            <a:r>
              <a:rPr lang="en-US" altLang="ja-JP" sz="1000" b="1" dirty="0">
                <a:solidFill>
                  <a:srgbClr val="05227D"/>
                </a:solidFill>
                <a:latin typeface="+mn-lt"/>
                <a:ea typeface="ヒラギノ角ゴ Pro W3" pitchFamily="-60" charset="-128"/>
              </a:rPr>
              <a:t>※</a:t>
            </a:r>
            <a:r>
              <a:rPr lang="ja-JP" altLang="en-US" sz="1000" b="1" dirty="0">
                <a:solidFill>
                  <a:srgbClr val="05227D"/>
                </a:solidFill>
                <a:latin typeface="+mn-lt"/>
                <a:ea typeface="ヒラギノ角ゴ Pro W3" pitchFamily="-60" charset="-128"/>
              </a:rPr>
              <a:t>今後、日中韓</a:t>
            </a:r>
            <a:r>
              <a:rPr lang="en-US" altLang="ja-JP" sz="1000" b="1" dirty="0">
                <a:solidFill>
                  <a:srgbClr val="05227D"/>
                </a:solidFill>
                <a:latin typeface="+mn-lt"/>
                <a:ea typeface="ヒラギノ角ゴ Pro W3" pitchFamily="-60" charset="-128"/>
              </a:rPr>
              <a:t>3</a:t>
            </a:r>
            <a:r>
              <a:rPr lang="ja-JP" altLang="en-US" sz="1000" b="1" dirty="0">
                <a:solidFill>
                  <a:srgbClr val="05227D"/>
                </a:solidFill>
                <a:latin typeface="+mn-lt"/>
                <a:ea typeface="ヒラギノ角ゴ Pro W3" pitchFamily="-60" charset="-128"/>
              </a:rPr>
              <a:t>か国の協議により決定</a:t>
            </a:r>
            <a:endParaRPr lang="en-US" altLang="ja-JP" sz="1000" b="1" dirty="0">
              <a:solidFill>
                <a:srgbClr val="05227D"/>
              </a:solidFill>
              <a:latin typeface="+mn-lt"/>
              <a:ea typeface="ヒラギノ角ゴ Pro W3" pitchFamily="-60" charset="-128"/>
            </a:endParaRPr>
          </a:p>
          <a:p>
            <a:pPr eaLnBrk="1" hangingPunct="1">
              <a:defRPr/>
            </a:pPr>
            <a:r>
              <a:rPr lang="ja-JP" altLang="en-US" sz="1300" b="1" dirty="0">
                <a:latin typeface="+mn-lt"/>
                <a:ea typeface="ヒラギノ角ゴ Pro W3"/>
              </a:rPr>
              <a:t>　 </a:t>
            </a:r>
            <a:r>
              <a:rPr lang="en-US" altLang="ja-JP" sz="1300" b="1" dirty="0">
                <a:latin typeface="+mn-lt"/>
                <a:ea typeface="ヒラギノ角ゴ Pro W3"/>
              </a:rPr>
              <a:t>10</a:t>
            </a:r>
            <a:r>
              <a:rPr lang="ja-JP" altLang="en-US" sz="1300" b="1" dirty="0">
                <a:latin typeface="+mn-lt"/>
                <a:ea typeface="ヒラギノ角ゴ Pro W3"/>
              </a:rPr>
              <a:t>月</a:t>
            </a:r>
            <a:r>
              <a:rPr lang="en-US" altLang="ja-JP" sz="1300" b="1" dirty="0">
                <a:latin typeface="+mn-lt"/>
                <a:ea typeface="ヒラギノ角ゴ Pro W3"/>
              </a:rPr>
              <a:t>21</a:t>
            </a:r>
            <a:r>
              <a:rPr lang="ja-JP" altLang="en-US" sz="1300" b="1" dirty="0">
                <a:latin typeface="+mn-lt"/>
                <a:ea typeface="ヒラギノ角ゴ Pro W3"/>
              </a:rPr>
              <a:t>日</a:t>
            </a:r>
            <a:r>
              <a:rPr lang="en-US" altLang="ja-JP" sz="1300" b="1" dirty="0">
                <a:latin typeface="+mn-lt"/>
                <a:ea typeface="ヒラギノ角ゴ Pro W3"/>
              </a:rPr>
              <a:t>(</a:t>
            </a:r>
            <a:r>
              <a:rPr lang="ja-JP" altLang="en-US" sz="1300" b="1" dirty="0">
                <a:latin typeface="+mn-lt"/>
                <a:ea typeface="ヒラギノ角ゴ Pro W3"/>
              </a:rPr>
              <a:t>月</a:t>
            </a:r>
            <a:r>
              <a:rPr lang="en-US" altLang="ja-JP" sz="1300" b="1" dirty="0">
                <a:latin typeface="+mn-lt"/>
                <a:ea typeface="ヒラギノ角ゴ Pro W3"/>
              </a:rPr>
              <a:t>)</a:t>
            </a:r>
            <a:r>
              <a:rPr lang="ja-JP" altLang="en-US" sz="1300" b="1" dirty="0">
                <a:latin typeface="+mn-lt"/>
                <a:ea typeface="ヒラギノ角ゴ Pro W3"/>
              </a:rPr>
              <a:t>夜：開会式、歓迎レセプション</a:t>
            </a:r>
          </a:p>
          <a:p>
            <a:pPr eaLnBrk="1" hangingPunct="1">
              <a:defRPr/>
            </a:pPr>
            <a:r>
              <a:rPr lang="ja-JP" altLang="en-US" sz="1300" b="1" dirty="0">
                <a:latin typeface="+mn-lt"/>
                <a:ea typeface="ヒラギノ角ゴ Pro W3"/>
              </a:rPr>
              <a:t>　 </a:t>
            </a:r>
            <a:r>
              <a:rPr lang="en-US" altLang="ja-JP" sz="1300" b="1" dirty="0">
                <a:latin typeface="+mn-lt"/>
                <a:ea typeface="ヒラギノ角ゴ Pro W3"/>
              </a:rPr>
              <a:t>10</a:t>
            </a:r>
            <a:r>
              <a:rPr lang="ja-JP" altLang="en-US" sz="1300" b="1" dirty="0">
                <a:latin typeface="+mn-lt"/>
                <a:ea typeface="ヒラギノ角ゴ Pro W3"/>
              </a:rPr>
              <a:t>月</a:t>
            </a:r>
            <a:r>
              <a:rPr lang="en-US" altLang="ja-JP" sz="1300" b="1" dirty="0">
                <a:latin typeface="+mn-lt"/>
                <a:ea typeface="ヒラギノ角ゴ Pro W3"/>
              </a:rPr>
              <a:t>22</a:t>
            </a:r>
            <a:r>
              <a:rPr lang="ja-JP" altLang="en-US" sz="1300" b="1" dirty="0">
                <a:latin typeface="+mn-lt"/>
                <a:ea typeface="ヒラギノ角ゴ Pro W3"/>
              </a:rPr>
              <a:t>日</a:t>
            </a:r>
            <a:r>
              <a:rPr lang="en-US" altLang="ja-JP" sz="1300" b="1" dirty="0">
                <a:latin typeface="+mn-lt"/>
                <a:ea typeface="ヒラギノ角ゴ Pro W3"/>
              </a:rPr>
              <a:t>(</a:t>
            </a:r>
            <a:r>
              <a:rPr lang="ja-JP" altLang="en-US" sz="1300" b="1" dirty="0">
                <a:latin typeface="+mn-lt"/>
                <a:ea typeface="ヒラギノ角ゴ Pro W3"/>
              </a:rPr>
              <a:t>火</a:t>
            </a:r>
            <a:r>
              <a:rPr lang="en-US" altLang="ja-JP" sz="1300" b="1" dirty="0">
                <a:latin typeface="+mn-lt"/>
                <a:ea typeface="ヒラギノ角ゴ Pro W3"/>
              </a:rPr>
              <a:t>)</a:t>
            </a:r>
            <a:r>
              <a:rPr lang="ja-JP" altLang="en-US" sz="1300" b="1" dirty="0">
                <a:latin typeface="+mn-lt"/>
                <a:ea typeface="ヒラギノ角ゴ Pro W3"/>
              </a:rPr>
              <a:t>　：基調講演</a:t>
            </a:r>
            <a:r>
              <a:rPr lang="ja-JP" altLang="en-US" sz="1050" b="1" dirty="0">
                <a:latin typeface="+mn-lt"/>
                <a:ea typeface="ヒラギノ角ゴ Pro W3"/>
              </a:rPr>
              <a:t>（韓国有識者）</a:t>
            </a:r>
            <a:endParaRPr lang="en-US" altLang="ja-JP" sz="1050" b="1" dirty="0">
              <a:latin typeface="+mn-lt"/>
              <a:ea typeface="ヒラギノ角ゴ Pro W3"/>
            </a:endParaRPr>
          </a:p>
          <a:p>
            <a:pPr eaLnBrk="1" hangingPunct="1">
              <a:defRPr/>
            </a:pPr>
            <a:r>
              <a:rPr lang="ja-JP" altLang="en-US" sz="1300" b="1" dirty="0">
                <a:latin typeface="+mn-lt"/>
                <a:ea typeface="ヒラギノ角ゴ Pro W3"/>
              </a:rPr>
              <a:t>　 　　　　</a:t>
            </a:r>
            <a:r>
              <a:rPr lang="en-US" altLang="ja-JP" sz="1300" b="1" dirty="0">
                <a:latin typeface="+mn-lt"/>
                <a:ea typeface="ヒラギノ角ゴ Pro W3"/>
              </a:rPr>
              <a:t>	</a:t>
            </a:r>
            <a:r>
              <a:rPr lang="ja-JP" altLang="en-US" sz="1300" b="1" dirty="0">
                <a:latin typeface="+mn-lt"/>
                <a:ea typeface="ヒラギノ角ゴ Pro W3"/>
              </a:rPr>
              <a:t>　　      メインテーマ講演</a:t>
            </a:r>
            <a:r>
              <a:rPr lang="ja-JP" altLang="en-US" sz="1050" b="1" dirty="0">
                <a:latin typeface="+mn-lt"/>
                <a:ea typeface="ヒラギノ角ゴ Pro W3"/>
              </a:rPr>
              <a:t>（各国１名ずつ）</a:t>
            </a:r>
            <a:endParaRPr lang="en-US" altLang="ja-JP" sz="1050" b="1" dirty="0">
              <a:latin typeface="+mn-lt"/>
              <a:ea typeface="ヒラギノ角ゴ Pro W3"/>
            </a:endParaRPr>
          </a:p>
          <a:p>
            <a:pPr eaLnBrk="1" hangingPunct="1">
              <a:defRPr/>
            </a:pPr>
            <a:r>
              <a:rPr lang="en-US" altLang="ja-JP" sz="1300" b="1" dirty="0">
                <a:latin typeface="+mn-lt"/>
                <a:ea typeface="ヒラギノ角ゴ Pro W3"/>
              </a:rPr>
              <a:t>	</a:t>
            </a:r>
            <a:r>
              <a:rPr lang="ja-JP" altLang="en-US" sz="1300" b="1" dirty="0">
                <a:latin typeface="+mn-lt"/>
                <a:ea typeface="ヒラギノ角ゴ Pro W3"/>
              </a:rPr>
              <a:t>　　</a:t>
            </a:r>
            <a:r>
              <a:rPr lang="ja-JP" altLang="en-US" sz="1300" b="1" dirty="0">
                <a:solidFill>
                  <a:schemeClr val="accent6"/>
                </a:solidFill>
                <a:latin typeface="+mn-lt"/>
                <a:ea typeface="ヒラギノ角ゴ Pro W3"/>
              </a:rPr>
              <a:t>      </a:t>
            </a:r>
            <a:r>
              <a:rPr lang="ja-JP" altLang="en-US" sz="1300" b="1" dirty="0">
                <a:latin typeface="+mn-lt"/>
                <a:ea typeface="ヒラギノ角ゴ Pro W3"/>
              </a:rPr>
              <a:t>サブテーマ発表及びパネルディスカッション　</a:t>
            </a:r>
            <a:endParaRPr lang="en-US" altLang="ja-JP" sz="1300" b="1" dirty="0">
              <a:latin typeface="+mn-lt"/>
              <a:ea typeface="ヒラギノ角ゴ Pro W3"/>
            </a:endParaRPr>
          </a:p>
          <a:p>
            <a:pPr eaLnBrk="1" hangingPunct="1">
              <a:defRPr/>
            </a:pPr>
            <a:r>
              <a:rPr lang="en-US" altLang="ja-JP" sz="1100" b="1" dirty="0">
                <a:latin typeface="+mn-lt"/>
                <a:ea typeface="ヒラギノ角ゴ Pro W3"/>
              </a:rPr>
              <a:t>                                      </a:t>
            </a:r>
            <a:r>
              <a:rPr lang="ja-JP" altLang="en-US" sz="1050" b="1" dirty="0">
                <a:latin typeface="+mn-lt"/>
                <a:ea typeface="ヒラギノ角ゴ Pro W3"/>
              </a:rPr>
              <a:t>（各サブテーマにつき各国１名ずつ、フロアからの質問あり</a:t>
            </a:r>
            <a:r>
              <a:rPr lang="en-US" altLang="ja-JP" sz="1050" b="1" dirty="0">
                <a:latin typeface="+mn-lt"/>
                <a:ea typeface="ヒラギノ角ゴ Pro W3"/>
              </a:rPr>
              <a:t>)</a:t>
            </a:r>
          </a:p>
          <a:p>
            <a:pPr eaLnBrk="1" hangingPunct="1">
              <a:defRPr/>
            </a:pPr>
            <a:r>
              <a:rPr lang="en-US" altLang="ja-JP" sz="1300" b="1" dirty="0">
                <a:latin typeface="+mn-lt"/>
                <a:ea typeface="ヒラギノ角ゴ Pro W3"/>
              </a:rPr>
              <a:t>	             </a:t>
            </a:r>
            <a:r>
              <a:rPr lang="ja-JP" altLang="en-US" sz="1300" b="1" dirty="0">
                <a:latin typeface="+mn-lt"/>
                <a:ea typeface="ヒラギノ角ゴ Pro W3"/>
              </a:rPr>
              <a:t>交流の広場、閉会レセプション</a:t>
            </a:r>
            <a:endParaRPr lang="en-US" altLang="ja-JP" sz="1300" b="1" dirty="0">
              <a:latin typeface="+mn-lt"/>
              <a:ea typeface="ヒラギノ角ゴ Pro W3"/>
            </a:endParaRPr>
          </a:p>
          <a:p>
            <a:pPr>
              <a:defRPr/>
            </a:pPr>
            <a:r>
              <a:rPr lang="ja-JP" altLang="en-US" sz="1300" b="1" dirty="0">
                <a:latin typeface="+mn-lt"/>
                <a:ea typeface="ヒラギノ角ゴ Pro W3"/>
              </a:rPr>
              <a:t>　 </a:t>
            </a:r>
            <a:r>
              <a:rPr lang="en-US" altLang="ja-JP" sz="1300" b="1" dirty="0">
                <a:latin typeface="+mn-lt"/>
                <a:ea typeface="ヒラギノ角ゴ Pro W3"/>
              </a:rPr>
              <a:t>10</a:t>
            </a:r>
            <a:r>
              <a:rPr lang="ja-JP" altLang="en-US" sz="1300" b="1" dirty="0">
                <a:latin typeface="+mn-lt"/>
                <a:ea typeface="ヒラギノ角ゴ Pro W3"/>
              </a:rPr>
              <a:t>月</a:t>
            </a:r>
            <a:r>
              <a:rPr lang="en-US" altLang="ja-JP" sz="1300" b="1" dirty="0">
                <a:latin typeface="+mn-lt"/>
                <a:ea typeface="ヒラギノ角ゴ Pro W3"/>
              </a:rPr>
              <a:t>23</a:t>
            </a:r>
            <a:r>
              <a:rPr lang="ja-JP" altLang="en-US" sz="1300" b="1" dirty="0">
                <a:latin typeface="+mn-lt"/>
                <a:ea typeface="ヒラギノ角ゴ Pro W3"/>
              </a:rPr>
              <a:t>日</a:t>
            </a:r>
            <a:r>
              <a:rPr lang="en-US" altLang="ja-JP" sz="1300" b="1" dirty="0">
                <a:latin typeface="+mn-lt"/>
                <a:ea typeface="ヒラギノ角ゴ Pro W3"/>
              </a:rPr>
              <a:t>(</a:t>
            </a:r>
            <a:r>
              <a:rPr lang="ja-JP" altLang="en-US" sz="1300" b="1" dirty="0">
                <a:latin typeface="+mn-lt"/>
                <a:ea typeface="ヒラギノ角ゴ Pro W3"/>
              </a:rPr>
              <a:t>水）</a:t>
            </a:r>
            <a:endParaRPr lang="en-US" altLang="ja-JP" sz="1300" b="1" dirty="0">
              <a:latin typeface="+mn-lt"/>
              <a:ea typeface="ヒラギノ角ゴ Pro W3"/>
            </a:endParaRPr>
          </a:p>
          <a:p>
            <a:pPr>
              <a:defRPr/>
            </a:pPr>
            <a:r>
              <a:rPr lang="ja-JP" altLang="en-US" sz="1300" b="1" dirty="0">
                <a:latin typeface="+mn-lt"/>
                <a:ea typeface="ヒラギノ角ゴ Pro W3"/>
              </a:rPr>
              <a:t>　 　　～</a:t>
            </a:r>
            <a:r>
              <a:rPr lang="en-US" altLang="ja-JP" sz="1300" b="1" dirty="0">
                <a:latin typeface="+mn-lt"/>
                <a:ea typeface="ヒラギノ角ゴ Pro W3"/>
              </a:rPr>
              <a:t>24</a:t>
            </a:r>
            <a:r>
              <a:rPr lang="ja-JP" altLang="en-US" sz="1300" b="1" dirty="0">
                <a:latin typeface="+mn-lt"/>
                <a:ea typeface="ヒラギノ角ゴ Pro W3"/>
              </a:rPr>
              <a:t>日</a:t>
            </a:r>
            <a:r>
              <a:rPr lang="en-US" altLang="ja-JP" sz="1300" b="1" dirty="0">
                <a:latin typeface="+mn-lt"/>
                <a:ea typeface="ヒラギノ角ゴ Pro W3"/>
              </a:rPr>
              <a:t>(</a:t>
            </a:r>
            <a:r>
              <a:rPr lang="ja-JP" altLang="en-US" sz="1300" b="1" dirty="0">
                <a:latin typeface="+mn-lt"/>
                <a:ea typeface="ヒラギノ角ゴ Pro W3"/>
              </a:rPr>
              <a:t>木</a:t>
            </a:r>
            <a:r>
              <a:rPr lang="en-US" altLang="ja-JP" sz="1300" b="1" dirty="0">
                <a:latin typeface="+mn-lt"/>
                <a:ea typeface="ヒラギノ角ゴ Pro W3"/>
              </a:rPr>
              <a:t>)</a:t>
            </a:r>
            <a:r>
              <a:rPr lang="ja-JP" altLang="en-US" sz="1300" b="1" dirty="0">
                <a:latin typeface="+mn-lt"/>
                <a:ea typeface="ヒラギノ角ゴ Pro W3"/>
              </a:rPr>
              <a:t>：エクスカーション</a:t>
            </a:r>
            <a:r>
              <a:rPr lang="en-US" altLang="ja-JP" sz="1300" b="1" dirty="0">
                <a:latin typeface="+mn-lt"/>
                <a:ea typeface="ヒラギノ角ゴ Pro W3"/>
              </a:rPr>
              <a:t>※</a:t>
            </a:r>
            <a:r>
              <a:rPr lang="ja-JP" altLang="en-US" sz="1300" b="1" dirty="0">
                <a:latin typeface="+mn-lt"/>
                <a:ea typeface="ヒラギノ角ゴ Pro W3"/>
              </a:rPr>
              <a:t>自由参加</a:t>
            </a:r>
            <a:endParaRPr lang="en-US" altLang="ja-JP" sz="1300" b="1" dirty="0">
              <a:latin typeface="+mn-lt"/>
              <a:ea typeface="ヒラギノ角ゴ Pro W3"/>
            </a:endParaRPr>
          </a:p>
          <a:p>
            <a:pPr>
              <a:defRPr/>
            </a:pPr>
            <a:r>
              <a:rPr lang="ja-JP" altLang="en-US" sz="1300" b="1" dirty="0">
                <a:latin typeface="+mn-lt"/>
                <a:ea typeface="ヒラギノ角ゴ Pro W3"/>
              </a:rPr>
              <a:t> 　</a:t>
            </a:r>
            <a:r>
              <a:rPr lang="en-US" altLang="ja-JP" sz="1300" b="1" dirty="0">
                <a:latin typeface="+mn-lt"/>
                <a:ea typeface="ヒラギノ角ゴ Pro W3"/>
              </a:rPr>
              <a:t>10</a:t>
            </a:r>
            <a:r>
              <a:rPr lang="ja-JP" altLang="en-US" sz="1300" b="1" dirty="0">
                <a:latin typeface="+mn-lt"/>
                <a:ea typeface="ヒラギノ角ゴ Pro W3"/>
              </a:rPr>
              <a:t>月</a:t>
            </a:r>
            <a:r>
              <a:rPr lang="en-US" altLang="ja-JP" sz="1300" b="1" dirty="0">
                <a:latin typeface="+mn-lt"/>
                <a:ea typeface="ヒラギノ角ゴ Pro W3"/>
              </a:rPr>
              <a:t>25</a:t>
            </a:r>
            <a:r>
              <a:rPr lang="ja-JP" altLang="en-US" sz="1300" b="1" dirty="0">
                <a:latin typeface="+mn-lt"/>
                <a:ea typeface="ヒラギノ角ゴ Pro W3"/>
              </a:rPr>
              <a:t>日</a:t>
            </a:r>
            <a:r>
              <a:rPr lang="en-US" altLang="ja-JP" sz="1300" b="1" dirty="0">
                <a:latin typeface="+mn-lt"/>
                <a:ea typeface="ヒラギノ角ゴ Pro W3"/>
              </a:rPr>
              <a:t>(</a:t>
            </a:r>
            <a:r>
              <a:rPr lang="ja-JP" altLang="en-US" sz="1300" b="1" dirty="0">
                <a:latin typeface="+mn-lt"/>
                <a:ea typeface="ヒラギノ角ゴ Pro W3"/>
              </a:rPr>
              <a:t>金</a:t>
            </a:r>
            <a:r>
              <a:rPr lang="en-US" altLang="ja-JP" sz="1300" b="1" dirty="0">
                <a:latin typeface="+mn-lt"/>
                <a:ea typeface="ヒラギノ角ゴ Pro W3"/>
              </a:rPr>
              <a:t> )</a:t>
            </a:r>
            <a:r>
              <a:rPr lang="ja-JP" altLang="en-US" sz="1300" b="1" dirty="0">
                <a:latin typeface="+mn-lt"/>
                <a:ea typeface="ヒラギノ角ゴ Pro W3"/>
              </a:rPr>
              <a:t> </a:t>
            </a:r>
            <a:r>
              <a:rPr lang="en-US" altLang="ja-JP" sz="1300" b="1" dirty="0">
                <a:latin typeface="+mn-lt"/>
                <a:ea typeface="ヒラギノ角ゴ Pro W3"/>
              </a:rPr>
              <a:t> </a:t>
            </a:r>
            <a:r>
              <a:rPr lang="ja-JP" altLang="en-US" sz="1300" b="1" dirty="0">
                <a:latin typeface="+mn-lt"/>
                <a:ea typeface="ヒラギノ角ゴ Pro W3"/>
              </a:rPr>
              <a:t>：帰国</a:t>
            </a:r>
            <a:r>
              <a:rPr lang="en-US" altLang="ja-JP" sz="1300" b="1" dirty="0">
                <a:latin typeface="+mn-lt"/>
                <a:ea typeface="ヒラギノ角ゴ Pro W3"/>
              </a:rPr>
              <a:t> </a:t>
            </a:r>
          </a:p>
          <a:p>
            <a:pPr>
              <a:lnSpc>
                <a:spcPts val="700"/>
              </a:lnSpc>
              <a:defRPr/>
            </a:pPr>
            <a:endParaRPr lang="en-US" altLang="ja-JP" sz="1300" b="1" dirty="0">
              <a:latin typeface="+mn-lt"/>
              <a:ea typeface="ヒラギノ角ゴ Pro W3"/>
            </a:endParaRPr>
          </a:p>
          <a:p>
            <a:pPr eaLnBrk="1" hangingPunct="1">
              <a:defRPr/>
            </a:pPr>
            <a:r>
              <a:rPr lang="en-US" altLang="ja-JP" sz="1400" b="1" dirty="0">
                <a:solidFill>
                  <a:srgbClr val="05227D"/>
                </a:solidFill>
                <a:latin typeface="ヒラギノ角ゴ Pro W3" pitchFamily="-60" charset="-128"/>
                <a:ea typeface="ヒラギノ角ゴ Pro W3" pitchFamily="-60" charset="-128"/>
              </a:rPr>
              <a:t>◎</a:t>
            </a:r>
            <a:r>
              <a:rPr lang="ja-JP" altLang="en-US" sz="1400" b="1" dirty="0">
                <a:solidFill>
                  <a:srgbClr val="05227D"/>
                </a:solidFill>
                <a:latin typeface="ヒラギノ角ゴ Pro W3" pitchFamily="-60" charset="-128"/>
                <a:ea typeface="ヒラギノ角ゴ Pro W3" pitchFamily="-60" charset="-128"/>
              </a:rPr>
              <a:t>費用負担</a:t>
            </a:r>
            <a:r>
              <a:rPr lang="ja-JP" altLang="en-US" sz="1400" b="1" dirty="0">
                <a:solidFill>
                  <a:srgbClr val="05227D"/>
                </a:solidFill>
                <a:latin typeface="ＭＳ ゴシック" panose="020B0609070205080204" pitchFamily="49" charset="-128"/>
                <a:ea typeface="ヒラギノ角ゴ Pro W3" pitchFamily="-60" charset="-128"/>
              </a:rPr>
              <a:t>：</a:t>
            </a:r>
            <a:r>
              <a:rPr lang="ja-JP" altLang="en-US" sz="1400" b="1" dirty="0">
                <a:latin typeface="ＭＳ ゴシック" panose="020B0609070205080204" pitchFamily="49" charset="-128"/>
                <a:ea typeface="ヒラギノ角ゴ Pro W3" pitchFamily="-60" charset="-128"/>
              </a:rPr>
              <a:t>旅費・参加費・視察費用は参加自治体が負担</a:t>
            </a:r>
            <a:endParaRPr lang="en-US" altLang="ja-JP" sz="1400" b="1" dirty="0">
              <a:latin typeface="ＭＳ ゴシック" panose="020B0609070205080204" pitchFamily="49" charset="-128"/>
              <a:ea typeface="ヒラギノ角ゴ Pro W3" pitchFamily="-60" charset="-128"/>
            </a:endParaRPr>
          </a:p>
          <a:p>
            <a:pPr>
              <a:defRPr/>
            </a:pPr>
            <a:r>
              <a:rPr lang="ja-JP" altLang="en-US" sz="1400" b="1" dirty="0">
                <a:latin typeface="ＭＳ ゴシック" panose="020B0609070205080204" pitchFamily="49" charset="-128"/>
                <a:ea typeface="ヒラギノ角ゴ Pro W3" pitchFamily="-60" charset="-128"/>
              </a:rPr>
              <a:t>　　　　　　</a:t>
            </a:r>
            <a:r>
              <a:rPr lang="en-US" altLang="ja-JP" sz="1100" b="1" dirty="0">
                <a:latin typeface="ＭＳ ゴシック" panose="020B0609070205080204" pitchFamily="49" charset="-128"/>
                <a:ea typeface="ヒラギノ角ゴ Pro W3" pitchFamily="-60" charset="-128"/>
              </a:rPr>
              <a:t>※</a:t>
            </a:r>
            <a:r>
              <a:rPr lang="ja-JP" altLang="en-US" sz="1100" b="1" dirty="0">
                <a:latin typeface="ＭＳ ゴシック" panose="020B0609070205080204" pitchFamily="49" charset="-128"/>
                <a:ea typeface="ヒラギノ角ゴ Pro W3" pitchFamily="-60" charset="-128"/>
              </a:rPr>
              <a:t>仁川空港⇔指定ホテルは専用バスを手配</a:t>
            </a:r>
            <a:endParaRPr lang="en-US" altLang="ja-JP" sz="1100" b="1" dirty="0">
              <a:latin typeface="ＭＳ ゴシック" panose="020B0609070205080204" pitchFamily="49" charset="-128"/>
              <a:ea typeface="ヒラギノ角ゴ Pro W3" pitchFamily="-60" charset="-128"/>
            </a:endParaRPr>
          </a:p>
          <a:p>
            <a:pPr>
              <a:defRPr/>
            </a:pPr>
            <a:r>
              <a:rPr lang="ja-JP" altLang="en-US" sz="1100" b="1" dirty="0">
                <a:latin typeface="ＭＳ ゴシック" panose="020B0609070205080204" pitchFamily="49" charset="-128"/>
                <a:ea typeface="ヒラギノ角ゴ Pro W3" pitchFamily="-60" charset="-128"/>
              </a:rPr>
              <a:t>　　　　　　　　　</a:t>
            </a:r>
            <a:r>
              <a:rPr lang="ja-JP" altLang="en-US" sz="1100" dirty="0">
                <a:latin typeface="ＭＳ ゴシック" panose="020B0609070205080204" pitchFamily="49" charset="-128"/>
                <a:ea typeface="ヒラギノ角ゴ Pro W3" pitchFamily="-60" charset="-128"/>
              </a:rPr>
              <a:t>　　</a:t>
            </a:r>
            <a:endParaRPr lang="en-US" altLang="ja-JP" sz="1100" b="1" dirty="0">
              <a:latin typeface="ＭＳ ゴシック" panose="020B0609070205080204" pitchFamily="49" charset="-128"/>
              <a:ea typeface="ヒラギノ角ゴ Pro W3" pitchFamily="-60" charset="-128"/>
            </a:endParaRP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CE3D9FF3-4C24-7710-5A68-44AFE2485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8934" y="9130830"/>
            <a:ext cx="319484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ja-JP" altLang="en-US" sz="800" dirty="0">
                <a:latin typeface="ＭＳ ゴシック" panose="020B0609070205080204" pitchFamily="49" charset="-128"/>
                <a:ea typeface="ヒラギノ角ゴ Pro W3"/>
              </a:rPr>
              <a:t>主催：大韓民国市道知事協議会</a:t>
            </a:r>
            <a:r>
              <a:rPr lang="en-US" altLang="ja-JP" sz="800" dirty="0">
                <a:latin typeface="ＭＳ ゴシック" panose="020B0609070205080204" pitchFamily="49" charset="-128"/>
                <a:ea typeface="ヒラギノ角ゴ Pro W3"/>
              </a:rPr>
              <a:t>(GAROK),</a:t>
            </a:r>
            <a:r>
              <a:rPr lang="ja-JP" altLang="en-US" sz="800" dirty="0">
                <a:latin typeface="ＭＳ ゴシック" panose="020B0609070205080204" pitchFamily="49" charset="-128"/>
                <a:ea typeface="ヒラギノ角ゴ Pro W3"/>
              </a:rPr>
              <a:t>光州広域市</a:t>
            </a:r>
            <a:endParaRPr lang="en-US" altLang="ja-JP" sz="800" dirty="0">
              <a:latin typeface="ＭＳ ゴシック" panose="020B0609070205080204" pitchFamily="49" charset="-128"/>
              <a:ea typeface="ヒラギノ角ゴ Pro W3"/>
            </a:endParaRPr>
          </a:p>
          <a:p>
            <a:pPr>
              <a:defRPr/>
            </a:pPr>
            <a:r>
              <a:rPr lang="ja-JP" altLang="en-US" sz="800" dirty="0">
                <a:latin typeface="ＭＳ ゴシック" panose="020B0609070205080204" pitchFamily="49" charset="-128"/>
                <a:ea typeface="ヒラギノ角ゴ Pro W3"/>
              </a:rPr>
              <a:t>共催：自治体国際化協会</a:t>
            </a:r>
            <a:r>
              <a:rPr lang="en-US" altLang="ja-JP" sz="800" dirty="0">
                <a:latin typeface="ＭＳ ゴシック" panose="020B0609070205080204" pitchFamily="49" charset="-128"/>
                <a:ea typeface="ヒラギノ角ゴ Pro W3"/>
              </a:rPr>
              <a:t>,</a:t>
            </a:r>
            <a:r>
              <a:rPr lang="ja-JP" altLang="en-US" sz="800" dirty="0">
                <a:latin typeface="ＭＳ ゴシック" panose="020B0609070205080204" pitchFamily="49" charset="-128"/>
                <a:ea typeface="ヒラギノ角ゴ Pro W3"/>
              </a:rPr>
              <a:t>中国人民対外友好協会</a:t>
            </a:r>
          </a:p>
        </p:txBody>
      </p:sp>
      <p:sp>
        <p:nvSpPr>
          <p:cNvPr id="5" name="AutoShape 2" descr="https://www.yamanashi-kankou.jp/special/images/7_hoto_main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正方形/長方形 18">
            <a:extLst>
              <a:ext uri="{FF2B5EF4-FFF2-40B4-BE49-F238E27FC236}">
                <a16:creationId xmlns:a16="http://schemas.microsoft.com/office/drawing/2014/main" id="{CF3D3674-5C09-94A6-695E-6980C7FA9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6182" y="9565309"/>
            <a:ext cx="36083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900" dirty="0"/>
              <a:t> </a:t>
            </a:r>
            <a:r>
              <a:rPr lang="en-US" altLang="ja-JP" sz="900" dirty="0"/>
              <a:t>TEL 03-5213-1723 </a:t>
            </a:r>
          </a:p>
          <a:p>
            <a:pPr eaLnBrk="1" hangingPunct="1"/>
            <a:r>
              <a:rPr lang="en-US" altLang="ja-JP" sz="900" dirty="0"/>
              <a:t> E-mail </a:t>
            </a:r>
            <a:r>
              <a:rPr lang="en-US" altLang="ja-JP" sz="900" dirty="0">
                <a:hlinkClick r:id="rId4"/>
              </a:rPr>
              <a:t>koushin@clair.or.jp</a:t>
            </a:r>
            <a:endParaRPr lang="en-US" altLang="ja-JP" sz="900" dirty="0"/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9775A3B2-51CE-1DD1-F3E9-248D45C9D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6182" y="9441895"/>
            <a:ext cx="142100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800" b="1" dirty="0">
                <a:cs typeface="Arial" panose="020B0604020202020204" pitchFamily="34" charset="0"/>
              </a:rPr>
              <a:t> 交流支援部　交流親善課</a:t>
            </a:r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6AF02D62-D045-2FCD-30B6-F5F234C6E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000" y="4086088"/>
            <a:ext cx="2955947" cy="415498"/>
          </a:xfrm>
          <a:prstGeom prst="rect">
            <a:avLst/>
          </a:prstGeom>
          <a:noFill/>
          <a:ln w="19050" cmpd="dbl">
            <a:noFill/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en-US" altLang="ja-JP" sz="1050" b="1" dirty="0">
                <a:latin typeface="+mn-lt"/>
                <a:ea typeface="ヒラギノ角ゴ Pro W3"/>
              </a:rPr>
              <a:t>※</a:t>
            </a:r>
            <a:r>
              <a:rPr lang="ja-JP" altLang="en-US" sz="1050" b="1" dirty="0">
                <a:latin typeface="+mn-lt"/>
                <a:ea typeface="ヒラギノ角ゴ Pro W3"/>
              </a:rPr>
              <a:t>詳細につきましては、当協会ホームページ　</a:t>
            </a:r>
            <a:endParaRPr lang="en-US" altLang="ja-JP" sz="1050" b="1" dirty="0">
              <a:latin typeface="+mn-lt"/>
              <a:ea typeface="ヒラギノ角ゴ Pro W3"/>
            </a:endParaRPr>
          </a:p>
          <a:p>
            <a:pPr>
              <a:defRPr/>
            </a:pPr>
            <a:r>
              <a:rPr lang="ja-JP" altLang="en-US" sz="1050" b="1" dirty="0">
                <a:latin typeface="+mn-lt"/>
                <a:ea typeface="ヒラギノ角ゴ Pro W3"/>
              </a:rPr>
              <a:t>　で順次お知らせします。 　　</a:t>
            </a:r>
            <a:endParaRPr lang="en-US" altLang="ja-JP" sz="1050" b="1" dirty="0">
              <a:latin typeface="+mn-lt"/>
              <a:ea typeface="ヒラギノ角ゴ Pro W3"/>
            </a:endParaRPr>
          </a:p>
        </p:txBody>
      </p:sp>
      <p:sp>
        <p:nvSpPr>
          <p:cNvPr id="25" name="Text Box 13">
            <a:extLst>
              <a:ext uri="{FF2B5EF4-FFF2-40B4-BE49-F238E27FC236}">
                <a16:creationId xmlns:a16="http://schemas.microsoft.com/office/drawing/2014/main" id="{B2C73E64-60EF-406B-025E-3A6425225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96" y="2279105"/>
            <a:ext cx="5446547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ja-JP" altLang="en-US" sz="1400" b="1" dirty="0">
                <a:solidFill>
                  <a:srgbClr val="05227D"/>
                </a:solidFill>
                <a:latin typeface="+mn-ea"/>
                <a:ea typeface="+mn-ea"/>
              </a:rPr>
              <a:t>　★会議参加のメリット</a:t>
            </a:r>
          </a:p>
          <a:p>
            <a:pPr>
              <a:defRPr/>
            </a:pPr>
            <a:r>
              <a:rPr lang="ja-JP" altLang="en-US" sz="1400" b="1" dirty="0">
                <a:solidFill>
                  <a:srgbClr val="05227D"/>
                </a:solidFill>
                <a:latin typeface="+mn-ea"/>
                <a:ea typeface="+mn-ea"/>
              </a:rPr>
              <a:t>　　・ 優良・先進事例等の情報入手・共有が可能</a:t>
            </a:r>
          </a:p>
          <a:p>
            <a:pPr>
              <a:defRPr/>
            </a:pPr>
            <a:r>
              <a:rPr lang="ja-JP" altLang="en-US" sz="1400" b="1" dirty="0">
                <a:solidFill>
                  <a:srgbClr val="05227D"/>
                </a:solidFill>
                <a:latin typeface="+mn-ea"/>
                <a:ea typeface="+mn-ea"/>
              </a:rPr>
              <a:t>　　・ 観光・販路拡大・企業誘致といった</a:t>
            </a:r>
            <a:r>
              <a:rPr lang="ja-JP" altLang="en-US" sz="1400" b="1" u="sng" dirty="0">
                <a:solidFill>
                  <a:srgbClr val="FF0000"/>
                </a:solidFill>
                <a:latin typeface="+mn-ea"/>
                <a:ea typeface="+mn-ea"/>
              </a:rPr>
              <a:t>自治体ＰＲの場</a:t>
            </a:r>
            <a:r>
              <a:rPr lang="ja-JP" altLang="en-US" sz="1400" b="1" dirty="0">
                <a:solidFill>
                  <a:srgbClr val="05227D"/>
                </a:solidFill>
                <a:latin typeface="+mn-ea"/>
                <a:ea typeface="+mn-ea"/>
              </a:rPr>
              <a:t>として</a:t>
            </a:r>
            <a:endParaRPr lang="en-US" altLang="ja-JP" sz="1400" b="1" dirty="0">
              <a:solidFill>
                <a:srgbClr val="05227D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ja-JP" altLang="en-US" sz="1400" b="1" dirty="0">
                <a:solidFill>
                  <a:srgbClr val="05227D"/>
                </a:solidFill>
                <a:latin typeface="+mn-ea"/>
                <a:ea typeface="+mn-ea"/>
              </a:rPr>
              <a:t>　　　 活用可能</a:t>
            </a:r>
            <a:r>
              <a:rPr lang="ja-JP" altLang="en-US" sz="900" dirty="0">
                <a:latin typeface="+mn-ea"/>
                <a:ea typeface="+mn-ea"/>
              </a:rPr>
              <a:t>　</a:t>
            </a:r>
            <a:endParaRPr lang="ja-JP" altLang="en-US" sz="800" dirty="0">
              <a:latin typeface="+mn-ea"/>
              <a:ea typeface="+mn-ea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33F9F1B7-9A5C-C2D8-F324-24344A3A4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6863" y="3046548"/>
            <a:ext cx="1254967" cy="789764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EECC805-2E09-8097-500A-E078883C1D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0399" y="3061952"/>
            <a:ext cx="1332050" cy="77660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54672449-85B7-49C3-09E7-8A9B08AE87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2790" y="3046548"/>
            <a:ext cx="1158020" cy="789763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0EE25B53-F7DB-8BFE-5643-168CD6B229B5}"/>
              </a:ext>
            </a:extLst>
          </p:cNvPr>
          <p:cNvSpPr/>
          <p:nvPr/>
        </p:nvSpPr>
        <p:spPr>
          <a:xfrm>
            <a:off x="2522685" y="3674686"/>
            <a:ext cx="1670179" cy="503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</a:rPr>
              <a:t>テーマ発表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AAAADAC-4E17-17F7-CE56-EAD2A337DD32}"/>
              </a:ext>
            </a:extLst>
          </p:cNvPr>
          <p:cNvSpPr/>
          <p:nvPr/>
        </p:nvSpPr>
        <p:spPr>
          <a:xfrm>
            <a:off x="3850169" y="3674685"/>
            <a:ext cx="1670179" cy="503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</a:rPr>
              <a:t>歓迎レセプション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A16403D-0FAB-7F43-C3E2-F337340486E8}"/>
              </a:ext>
            </a:extLst>
          </p:cNvPr>
          <p:cNvSpPr/>
          <p:nvPr/>
        </p:nvSpPr>
        <p:spPr>
          <a:xfrm>
            <a:off x="5091827" y="3684385"/>
            <a:ext cx="1670179" cy="503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</a:rPr>
              <a:t>交流の広場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4163518E-0A25-56BD-CF98-4237FF3F0824}"/>
              </a:ext>
            </a:extLst>
          </p:cNvPr>
          <p:cNvSpPr/>
          <p:nvPr/>
        </p:nvSpPr>
        <p:spPr>
          <a:xfrm>
            <a:off x="5190810" y="4567449"/>
            <a:ext cx="974101" cy="89299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5" name="図 14" descr="QR コード&#10;&#10;自動的に生成された説明">
            <a:extLst>
              <a:ext uri="{FF2B5EF4-FFF2-40B4-BE49-F238E27FC236}">
                <a16:creationId xmlns:a16="http://schemas.microsoft.com/office/drawing/2014/main" id="{E814D261-0D00-5A2F-12E9-B37104BFBE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1770" y="4610872"/>
            <a:ext cx="837898" cy="8378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F5152235448C142BEC7AE00C647DEAC" ma:contentTypeVersion="4" ma:contentTypeDescription="新しいドキュメントを作成します。" ma:contentTypeScope="" ma:versionID="450cb5711b595c0808bc568b91c61e46">
  <xsd:schema xmlns:xsd="http://www.w3.org/2001/XMLSchema" xmlns:xs="http://www.w3.org/2001/XMLSchema" xmlns:p="http://schemas.microsoft.com/office/2006/metadata/properties" xmlns:ns2="8bbdab45-2ec3-4a84-9359-c51730c8112e" targetNamespace="http://schemas.microsoft.com/office/2006/metadata/properties" ma:root="true" ma:fieldsID="95cc13f6a6fcfc010050635121b91787" ns2:_="">
    <xsd:import namespace="8bbdab45-2ec3-4a84-9359-c51730c811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dab45-2ec3-4a84-9359-c51730c811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88CD04-0A80-46AD-B24E-1BC3E5F0A48D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8bbdab45-2ec3-4a84-9359-c51730c8112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FEDD3C2-CC95-45AC-B66E-BFA6978496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5F23EE-BE9B-429F-A0BA-9983B3B2F5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bdab45-2ec3-4a84-9359-c51730c811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1729</TotalTime>
  <Words>402</Words>
  <Application>Microsoft Office PowerPoint</Application>
  <PresentationFormat>A4 210 x 297 mm</PresentationFormat>
  <Paragraphs>50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ＭＳ ゴシック</vt:lpstr>
      <vt:lpstr>ヒラギノ角ゴ Pro W3</vt:lpstr>
      <vt:lpstr>游ゴシック</vt:lpstr>
      <vt:lpstr>游ゴシック Light</vt:lpstr>
      <vt:lpstr>Arial</vt:lpstr>
      <vt:lpstr>Calibri</vt:lpstr>
      <vt:lpstr>Office テーマ</vt:lpstr>
      <vt:lpstr>第25回  「日中韓3か国地方政府交流会議」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CDCnote-3</dc:creator>
  <cp:lastModifiedBy>薛 桃子</cp:lastModifiedBy>
  <cp:revision>194</cp:revision>
  <cp:lastPrinted>2024-04-15T01:37:03Z</cp:lastPrinted>
  <dcterms:created xsi:type="dcterms:W3CDTF">2012-01-18T04:45:24Z</dcterms:created>
  <dcterms:modified xsi:type="dcterms:W3CDTF">2024-04-19T02:27:19Z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0x0101002F5152235448C142BEC7AE00C647DEAC</vt:lpwstr>
  </property>
</Properties>
</file>